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57" r:id="rId5"/>
    <p:sldId id="258" r:id="rId6"/>
    <p:sldId id="262" r:id="rId7"/>
    <p:sldId id="269" r:id="rId8"/>
    <p:sldId id="270" r:id="rId9"/>
    <p:sldId id="276" r:id="rId10"/>
    <p:sldId id="277" r:id="rId11"/>
    <p:sldId id="278" r:id="rId12"/>
    <p:sldId id="288" r:id="rId13"/>
    <p:sldId id="289" r:id="rId14"/>
    <p:sldId id="279" r:id="rId15"/>
    <p:sldId id="284" r:id="rId16"/>
    <p:sldId id="282" r:id="rId17"/>
    <p:sldId id="283" r:id="rId18"/>
    <p:sldId id="280" r:id="rId19"/>
    <p:sldId id="285" r:id="rId20"/>
    <p:sldId id="287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2D9"/>
    <a:srgbClr val="161717"/>
    <a:srgbClr val="552D8A"/>
    <a:srgbClr val="00B4A2"/>
    <a:srgbClr val="00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55695-E43B-2FF5-61BE-84537CE396A8}" v="465" dt="2021-11-03T03:14:58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1"/>
    <p:restoredTop sz="95930"/>
  </p:normalViewPr>
  <p:slideViewPr>
    <p:cSldViewPr snapToGrid="0" snapToObjects="1" showGuides="1">
      <p:cViewPr>
        <p:scale>
          <a:sx n="125" d="100"/>
          <a:sy n="125" d="100"/>
        </p:scale>
        <p:origin x="392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2A2D7-7969-7A43-8FD8-06287A9D6CF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CCA5B-F377-7146-A737-1D3D52270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4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CCA5B-F377-7146-A737-1D3D52270E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46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28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6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64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95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87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48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5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33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8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1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89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7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8B4F-746F-C74D-85FD-E97DFDD3D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FA9E1-337B-C740-ACE5-AEEA8255F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232F-F7FE-8648-A4BF-BE866A6C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1005-6159-FD45-A119-363838288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6B0DC-5957-A049-9132-8D9016F5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F45D-E3D6-FE44-8BE5-AB7D95E4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940A3-5B16-7A42-A32F-1C49EFE39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AFDD-9D3A-C94E-A843-C86796E9F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97B40-E34B-B344-90E8-EF87B9BD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25563-AE0A-B24D-90DC-9954CB70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9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8F6B9-84BD-CC49-A5E2-9EE7B5FAE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A419C-86C6-C64D-96B4-284DCCD59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EBDD3-7169-B64E-974D-45E50B04B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097FF-9B0C-754F-A42B-899EEF3E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9BE3F-0B3F-B543-8F6A-47A65877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9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EBB2-D77A-7742-A8F4-4056BB12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C8A3-7505-394B-8218-AE7B90B7E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E98F0-3EDD-2B48-A954-53026B71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ADBF-6302-9240-A350-7812A2AC4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9E6E0-EAFF-E345-97F0-C689AB0A4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8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A64D-4CE3-ED49-943C-C026A94D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23308-3D36-8E45-BE44-FB343055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2E60-18DC-6D40-ACC8-1316BC19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76581-6EFC-5A45-8DF1-88EF81C2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428DC-31C4-7445-9789-068DF511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0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86ED-BDDB-C24F-A8C4-6F6AC4F0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BCE4A-5341-1446-A867-78A37F2AF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223D4-2313-8943-A51B-B2148613B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2D6D8-6F2B-E54C-9153-3500A560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F9FA3-8E95-3D4F-93AF-4F41E436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8E25C-D369-7F4B-A1C2-5D33F09D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6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6C81-E51A-BA48-95B5-A47807D62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1139B-9454-B04B-A21B-B33D3E842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4F9A5-0A97-674E-996D-57E40AE11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F7D8-5A02-8043-A683-94B42F43D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15C58-FBF5-024D-A2E2-47A90715E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4D0788-7FF3-9C48-B408-77293BC1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0BBA61-1861-6C4B-922F-27AE9056F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586E8-35FB-1249-9BCE-494E578E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2833-176D-8E49-BA06-75CF683A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893500-7674-4244-BDD7-8B32D1E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70616-60A2-AB44-A845-502C13F92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533BE-40AB-1649-BA98-ED707DEF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A0511-BA0D-384D-B841-5199CF51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36EAC-D715-1D4A-A1BE-2ED4E5DB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23621-295E-0E4E-A5F1-DBD4129B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6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8835-1C15-0A43-A30B-79302AB4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205DC-8983-9842-84B4-E8A877CE5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71144-8617-6944-B6CD-3C62BA0A6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3179B-7F4A-A144-8395-20775CAA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10D1F-A6FB-CE45-9D58-BA97672D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1C0A8-940C-824A-A0E2-3BEA7038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7627-A241-BB4F-A014-1CE2DDB6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86A4E-E0F7-7F45-AF6E-8BC02390A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F961E-E3B6-CE40-A74B-60BB4800E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230BD-83C4-314B-9172-47664D93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D32BD-831F-3443-A2A7-3A689F83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6DDF-FAB7-284C-A725-1006BE2F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9D666-9A27-E84A-9036-97F86F2D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37774-DF1D-4841-BEC9-544DC0FB2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EF39D-753D-4247-86D9-360C36202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E3C8C-6275-C445-A371-3991E729CC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1C119-D3C4-8543-B14F-BBD6FEF23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17B20-9B79-8F47-B545-01FDAAED3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9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cleber@ssys.com.b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ucas.sanches@ssys.com.b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svg"/><Relationship Id="rId10" Type="http://schemas.openxmlformats.org/officeDocument/2006/relationships/image" Target="../media/image22.sv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9FE883-11BA-954C-8EE8-AC552F728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246168-E61D-7941-BB97-46987573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69" y="2026378"/>
            <a:ext cx="4623661" cy="28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</a:rPr>
              <a:t>Technologies used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2113643"/>
            <a:ext cx="5402368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https://docker.com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PostgreSQL</a:t>
            </a:r>
            <a:endParaRPr lang="en-US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https://postgresql.org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https://psycopg.org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0E2D9"/>
                </a:solidFill>
                <a:latin typeface="Dm sans"/>
              </a:rPr>
              <a:t>Gunicorn</a:t>
            </a: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https://gunicorn.org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Supervisor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https://supervisord.org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Code available on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github.com/s-sys/saltconf21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087CAE-1074-4A45-B7F9-900A0B35ED15}"/>
              </a:ext>
            </a:extLst>
          </p:cNvPr>
          <p:cNvSpPr/>
          <p:nvPr/>
        </p:nvSpPr>
        <p:spPr>
          <a:xfrm>
            <a:off x="6218265" y="878305"/>
            <a:ext cx="5678906" cy="5678906"/>
          </a:xfrm>
          <a:prstGeom prst="rect">
            <a:avLst/>
          </a:prstGeom>
          <a:solidFill>
            <a:srgbClr val="552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0B045-DC12-4B9C-BAE9-35A7A06B1085}"/>
              </a:ext>
            </a:extLst>
          </p:cNvPr>
          <p:cNvSpPr/>
          <p:nvPr/>
        </p:nvSpPr>
        <p:spPr>
          <a:xfrm>
            <a:off x="5945549" y="573505"/>
            <a:ext cx="5678906" cy="5678906"/>
          </a:xfrm>
          <a:prstGeom prst="rect">
            <a:avLst/>
          </a:prstGeom>
          <a:solidFill>
            <a:srgbClr val="00B4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1CD717D-9CE6-43DF-9EFB-E81C3954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186" y="2218842"/>
            <a:ext cx="3196771" cy="1467816"/>
          </a:xfrm>
          <a:prstGeom prst="rect">
            <a:avLst/>
          </a:prstGeom>
        </p:spPr>
      </p:pic>
      <p:pic>
        <p:nvPicPr>
          <p:cNvPr id="7" name="Picture 8" descr="Logo&#10;&#10;Description automatically generated">
            <a:extLst>
              <a:ext uri="{FF2B5EF4-FFF2-40B4-BE49-F238E27FC236}">
                <a16:creationId xmlns:a16="http://schemas.microsoft.com/office/drawing/2014/main" id="{D192B47B-BC9C-45C0-A8F3-3ED1617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86" y="881181"/>
            <a:ext cx="3677557" cy="995351"/>
          </a:xfrm>
          <a:prstGeom prst="rect">
            <a:avLst/>
          </a:prstGeom>
        </p:spPr>
      </p:pic>
      <p:pic>
        <p:nvPicPr>
          <p:cNvPr id="9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01C5B7C9-1D04-499B-9C60-74DC65794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186" y="3900376"/>
            <a:ext cx="3414963" cy="749784"/>
          </a:xfrm>
          <a:prstGeom prst="rect">
            <a:avLst/>
          </a:prstGeom>
        </p:spPr>
      </p:pic>
      <p:pic>
        <p:nvPicPr>
          <p:cNvPr id="15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3A4C6EB1-5097-4161-BD02-8E3B00D8A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3848" y="4849581"/>
            <a:ext cx="2993857" cy="12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2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</a:rPr>
              <a:t>Solution architecture</a:t>
            </a:r>
            <a:endParaRPr lang="en-US" sz="4000" dirty="0">
              <a:solidFill>
                <a:srgbClr val="F0E2D9"/>
              </a:solidFill>
              <a:latin typeface="DM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2649335"/>
            <a:ext cx="4867264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Integration requests list of packages and minions from Salt.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Integration stores the data into the database and populates fields on Jira.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Jira requests reboots or package management from the integration.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Integration stores the data into the database and runs the appropriate jobs on Salt.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Integration updates the issue status on Jira.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0E2D9"/>
                </a:solidFill>
                <a:latin typeface="DM Sans"/>
              </a:rPr>
              <a:t>HOW IT WORKS</a:t>
            </a:r>
            <a:endParaRPr lang="en-US" b="1" dirty="0">
              <a:solidFill>
                <a:srgbClr val="F0E2D9"/>
              </a:solidFill>
              <a:latin typeface="DM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D49A66-B540-44D9-B6B9-28EF6317D895}"/>
              </a:ext>
            </a:extLst>
          </p:cNvPr>
          <p:cNvSpPr/>
          <p:nvPr/>
        </p:nvSpPr>
        <p:spPr>
          <a:xfrm>
            <a:off x="6218265" y="878305"/>
            <a:ext cx="5678906" cy="5678906"/>
          </a:xfrm>
          <a:prstGeom prst="rect">
            <a:avLst/>
          </a:prstGeom>
          <a:solidFill>
            <a:srgbClr val="552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74C471-28E6-42ED-B946-C55B376446D2}"/>
              </a:ext>
            </a:extLst>
          </p:cNvPr>
          <p:cNvSpPr/>
          <p:nvPr/>
        </p:nvSpPr>
        <p:spPr>
          <a:xfrm>
            <a:off x="5945549" y="573505"/>
            <a:ext cx="5678906" cy="5678906"/>
          </a:xfrm>
          <a:prstGeom prst="rect">
            <a:avLst/>
          </a:prstGeom>
          <a:solidFill>
            <a:srgbClr val="00B4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0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695EAD0B-27FF-43F1-B4E1-79420458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57" y="1714579"/>
            <a:ext cx="5119913" cy="33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15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Jira service requests</a:t>
            </a:r>
            <a:endParaRPr lang="en-US" dirty="0">
              <a:latin typeface="DM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/>
              </a:rPr>
              <a:t>REBOOT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D082A-5911-455E-883B-B34D988BD3F0}"/>
              </a:ext>
            </a:extLst>
          </p:cNvPr>
          <p:cNvSpPr txBox="1"/>
          <p:nvPr/>
        </p:nvSpPr>
        <p:spPr>
          <a:xfrm>
            <a:off x="243215" y="4127500"/>
            <a:ext cx="353365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Runs immediately after approval.</a:t>
            </a:r>
            <a:endParaRPr lang="en-US" dirty="0">
              <a:latin typeface="Dm sans"/>
            </a:endParaRPr>
          </a:p>
        </p:txBody>
      </p:sp>
      <p:pic>
        <p:nvPicPr>
          <p:cNvPr id="2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35C3166-C765-4DC5-9A71-90977381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14" y="382959"/>
            <a:ext cx="5700485" cy="60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5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</a:rPr>
              <a:t>Jira service requests</a:t>
            </a:r>
            <a:endParaRPr lang="en-US" sz="4000" dirty="0">
              <a:solidFill>
                <a:srgbClr val="F0E2D9"/>
              </a:solidFill>
              <a:latin typeface="DM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202214"/>
            <a:ext cx="478726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Packages can be removed.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Can be scheduled after a specified date and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Installation could be reverted.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Uses </a:t>
            </a:r>
            <a:r>
              <a:rPr lang="en-US" sz="1600" dirty="0" err="1">
                <a:solidFill>
                  <a:srgbClr val="F0E2D9"/>
                </a:solidFill>
                <a:latin typeface="DM Sans"/>
              </a:rPr>
              <a:t>pkg.installed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 and </a:t>
            </a:r>
            <a:r>
              <a:rPr lang="en-US" sz="1600" dirty="0" err="1">
                <a:solidFill>
                  <a:srgbClr val="F0E2D9"/>
                </a:solidFill>
                <a:latin typeface="DM Sans"/>
              </a:rPr>
              <a:t>pkg.purged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4787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/>
              </a:rPr>
              <a:t>LINUX PACKAGE MANAGEMENT</a:t>
            </a:r>
            <a:endParaRPr lang="en-US" b="1" dirty="0">
              <a:solidFill>
                <a:srgbClr val="F0E2D9"/>
              </a:solidFill>
              <a:latin typeface="DM Sans" pitchFamily="2" charset="77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005366-9726-4882-B30C-587D63EE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14" y="382959"/>
            <a:ext cx="5700485" cy="60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Jira service requests</a:t>
            </a:r>
            <a:endParaRPr lang="en-US" sz="4000" dirty="0">
              <a:latin typeface="Dm sans"/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196964"/>
            <a:ext cx="3869297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Packages can be removed.</a:t>
            </a: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Can be scheduled after a specified. date and time</a:t>
            </a:r>
            <a:endParaRPr lang="en-US" sz="1600">
              <a:solidFill>
                <a:srgbClr val="000000"/>
              </a:solidFill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Can be reverted.</a:t>
            </a: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Uses Chocolatey.</a:t>
            </a: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52408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/>
              </a:rPr>
              <a:t>WINDOWS PACKAGE MANAGEMENT</a:t>
            </a:r>
            <a:endParaRPr lang="en-US" b="1" dirty="0">
              <a:solidFill>
                <a:srgbClr val="F0E2D9"/>
              </a:solidFill>
              <a:latin typeface="DM Sans" pitchFamily="2" charset="77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0E9C0E-128C-43CB-9F23-084EB465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14" y="382959"/>
            <a:ext cx="5700485" cy="60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28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Demo</a:t>
            </a:r>
          </a:p>
        </p:txBody>
      </p:sp>
      <p:pic>
        <p:nvPicPr>
          <p:cNvPr id="7" name="Picture 6" descr="Close-up of a server network panel with lights and cables">
            <a:extLst>
              <a:ext uri="{FF2B5EF4-FFF2-40B4-BE49-F238E27FC236}">
                <a16:creationId xmlns:a16="http://schemas.microsoft.com/office/drawing/2014/main" id="{53D58D5C-8462-C949-83CF-32221D1C7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5" r="16675"/>
          <a:stretch/>
        </p:blipFill>
        <p:spPr>
          <a:xfrm>
            <a:off x="5640749" y="381000"/>
            <a:ext cx="6096000" cy="6096000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0E2D9"/>
                </a:solidFill>
                <a:latin typeface="DM Sans"/>
              </a:rPr>
              <a:t>LET'S SEE IT WORKING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</a:rPr>
              <a:t>Limitations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429000"/>
            <a:ext cx="35336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Jira can only store 10,000 field options.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1F55A-BF62-A54D-9BB4-F73D88B8063A}"/>
              </a:ext>
            </a:extLst>
          </p:cNvPr>
          <p:cNvSpPr txBox="1"/>
          <p:nvPr/>
        </p:nvSpPr>
        <p:spPr>
          <a:xfrm>
            <a:off x="243216" y="4378740"/>
            <a:ext cx="340331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Jira fields can't read options on-the-fly.</a:t>
            </a:r>
            <a:endParaRPr lang="en-US" dirty="0">
              <a:cs typeface="Calibri"/>
            </a:endParaRPr>
          </a:p>
        </p:txBody>
      </p:sp>
      <p:pic>
        <p:nvPicPr>
          <p:cNvPr id="7" name="Picture 6" descr="A picture containing orange, floor&#10;&#10;Description automatically generated">
            <a:extLst>
              <a:ext uri="{FF2B5EF4-FFF2-40B4-BE49-F238E27FC236}">
                <a16:creationId xmlns:a16="http://schemas.microsoft.com/office/drawing/2014/main" id="{53D58D5C-8462-C949-83CF-32221D1C7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5" r="23875"/>
          <a:stretch/>
        </p:blipFill>
        <p:spPr>
          <a:xfrm>
            <a:off x="5640749" y="381000"/>
            <a:ext cx="6096000" cy="6096000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0E2D9"/>
                </a:solidFill>
                <a:latin typeface="DM Sans"/>
              </a:rPr>
              <a:t>WHAT WE COULDN'T DO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BF460-74C2-5145-9919-0BEF527C4D2B}"/>
              </a:ext>
            </a:extLst>
          </p:cNvPr>
          <p:cNvSpPr txBox="1"/>
          <p:nvPr/>
        </p:nvSpPr>
        <p:spPr>
          <a:xfrm>
            <a:off x="244887" y="5328480"/>
            <a:ext cx="34033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Other ITSM tools can solve those issues, but have their own limitations.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82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</a:rPr>
              <a:t>Future work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378200"/>
            <a:ext cx="35336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Make it more robust for usage in production.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1F55A-BF62-A54D-9BB4-F73D88B8063A}"/>
              </a:ext>
            </a:extLst>
          </p:cNvPr>
          <p:cNvSpPr txBox="1"/>
          <p:nvPr/>
        </p:nvSpPr>
        <p:spPr>
          <a:xfrm>
            <a:off x="243216" y="4093171"/>
            <a:ext cx="375136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cs typeface="Calibri"/>
              </a:rPr>
              <a:t>Use patches instead of deleting all options when</a:t>
            </a: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 populating Jira.</a:t>
            </a:r>
            <a:endParaRPr lang="en-US" sz="1600" dirty="0">
              <a:solidFill>
                <a:srgbClr val="F0E2D9"/>
              </a:solidFill>
              <a:latin typeface="DM Sans"/>
              <a:cs typeface="Calibri"/>
            </a:endParaRPr>
          </a:p>
        </p:txBody>
      </p:sp>
      <p:pic>
        <p:nvPicPr>
          <p:cNvPr id="7" name="Picture 6" descr="Two bussiness people working at a table">
            <a:extLst>
              <a:ext uri="{FF2B5EF4-FFF2-40B4-BE49-F238E27FC236}">
                <a16:creationId xmlns:a16="http://schemas.microsoft.com/office/drawing/2014/main" id="{53D58D5C-8462-C949-83CF-32221D1C7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5" r="16675"/>
          <a:stretch/>
        </p:blipFill>
        <p:spPr>
          <a:xfrm>
            <a:off x="5640749" y="381000"/>
            <a:ext cx="6096000" cy="6096000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0E2D9"/>
                </a:solidFill>
                <a:latin typeface="DM Sans"/>
              </a:rPr>
              <a:t>WHAT COULD BE IMPROVED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C6395-E910-4F8F-9C42-CB15B27DA7C6}"/>
              </a:ext>
            </a:extLst>
          </p:cNvPr>
          <p:cNvSpPr txBox="1"/>
          <p:nvPr/>
        </p:nvSpPr>
        <p:spPr>
          <a:xfrm>
            <a:off x="243215" y="4924476"/>
            <a:ext cx="353365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Allow reboots to be scheduled.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CC47B-D2B0-2E4C-BAC6-A8AC4E4411DC}"/>
              </a:ext>
            </a:extLst>
          </p:cNvPr>
          <p:cNvSpPr txBox="1"/>
          <p:nvPr/>
        </p:nvSpPr>
        <p:spPr>
          <a:xfrm>
            <a:off x="243215" y="5509560"/>
            <a:ext cx="35336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Validate job results before updating tickets.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70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516342" y="2140857"/>
            <a:ext cx="8710779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600" dirty="0">
                <a:solidFill>
                  <a:srgbClr val="F0E2D9"/>
                </a:solidFill>
                <a:latin typeface="DM Sans"/>
              </a:rPr>
              <a:t>Cleber Paiva de Souza</a:t>
            </a:r>
            <a:endParaRPr lang="en-US" sz="2600" dirty="0">
              <a:solidFill>
                <a:srgbClr val="F0E2D9"/>
              </a:solidFill>
              <a:latin typeface="DM Sans" pitchFamily="2" charset="77"/>
            </a:endParaRPr>
          </a:p>
          <a:p>
            <a:r>
              <a:rPr lang="en-US" sz="2600" dirty="0">
                <a:solidFill>
                  <a:srgbClr val="F0E2D9"/>
                </a:solidFill>
                <a:latin typeface="DM Sans"/>
                <a:hlinkClick r:id="rId3"/>
              </a:rPr>
              <a:t>cleber@ssys.com.br</a:t>
            </a:r>
            <a:endParaRPr lang="en-US" sz="2600">
              <a:solidFill>
                <a:srgbClr val="F0E2D9"/>
              </a:solidFill>
              <a:latin typeface="DM Sans"/>
            </a:endParaRPr>
          </a:p>
          <a:p>
            <a:endParaRPr lang="en-US" sz="2600" dirty="0">
              <a:solidFill>
                <a:srgbClr val="F0E2D9"/>
              </a:solidFill>
              <a:latin typeface="DM Sans"/>
            </a:endParaRPr>
          </a:p>
          <a:p>
            <a:endParaRPr lang="en-US" sz="2600" dirty="0">
              <a:solidFill>
                <a:srgbClr val="F0E2D9"/>
              </a:solidFill>
              <a:latin typeface="DM Sans"/>
            </a:endParaRPr>
          </a:p>
          <a:p>
            <a:r>
              <a:rPr lang="en-US" sz="2600" dirty="0">
                <a:solidFill>
                  <a:srgbClr val="F0E2D9"/>
                </a:solidFill>
                <a:latin typeface="DM Sans"/>
              </a:rPr>
              <a:t>Lucas Sanches</a:t>
            </a:r>
          </a:p>
          <a:p>
            <a:r>
              <a:rPr lang="en-US" sz="2600" dirty="0">
                <a:solidFill>
                  <a:srgbClr val="F0E2D9"/>
                </a:solidFill>
                <a:latin typeface="DM Sans"/>
                <a:hlinkClick r:id="rId4"/>
              </a:rPr>
              <a:t>lucas.sanches@ssys.com.br</a:t>
            </a:r>
            <a:endParaRPr lang="en-US" sz="2600">
              <a:solidFill>
                <a:srgbClr val="F0E2D9"/>
              </a:solidFill>
              <a:latin typeface="DM Sans"/>
            </a:endParaRPr>
          </a:p>
          <a:p>
            <a:endParaRPr lang="en-US" sz="2600" dirty="0">
              <a:solidFill>
                <a:srgbClr val="F0E2D9"/>
              </a:solidFill>
              <a:latin typeface="DM Sans" pitchFamily="2" charset="77"/>
            </a:endParaRPr>
          </a:p>
          <a:p>
            <a:endParaRPr lang="en-US" sz="2600" dirty="0">
              <a:solidFill>
                <a:srgbClr val="F0E2D9"/>
              </a:solidFill>
              <a:latin typeface="DM Sans"/>
              <a:ea typeface="+mn-lt"/>
              <a:cs typeface="+mn-lt"/>
            </a:endParaRPr>
          </a:p>
          <a:p>
            <a:r>
              <a:rPr lang="en-US" sz="2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https://github.com/s-sys/saltconf21</a:t>
            </a:r>
            <a:endParaRPr lang="en-US" sz="2600" dirty="0">
              <a:solidFill>
                <a:srgbClr val="F0E2D9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95020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C220BB-ED62-9B4A-BB44-0CF6610E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30" b="23820"/>
          <a:stretch/>
        </p:blipFill>
        <p:spPr>
          <a:xfrm>
            <a:off x="0" y="0"/>
            <a:ext cx="1250342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325208-6D8F-1340-8515-BF3CA3A7FC31}"/>
              </a:ext>
            </a:extLst>
          </p:cNvPr>
          <p:cNvSpPr txBox="1"/>
          <p:nvPr/>
        </p:nvSpPr>
        <p:spPr>
          <a:xfrm>
            <a:off x="834887" y="974036"/>
            <a:ext cx="5426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Adding workflow approval to Salt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2DDD9A-21E7-A144-B54A-45D0D79843CA}"/>
              </a:ext>
            </a:extLst>
          </p:cNvPr>
          <p:cNvCxnSpPr/>
          <p:nvPr/>
        </p:nvCxnSpPr>
        <p:spPr>
          <a:xfrm>
            <a:off x="755374" y="5626132"/>
            <a:ext cx="10893287" cy="0"/>
          </a:xfrm>
          <a:prstGeom prst="line">
            <a:avLst/>
          </a:prstGeom>
          <a:ln w="28575">
            <a:solidFill>
              <a:srgbClr val="F0E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DBF1F7E-B1BC-AD48-BB68-B093F7080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186" y="5858093"/>
            <a:ext cx="2111475" cy="27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08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D8CCC-FBCC-2C46-926B-35BFBBCC46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</a:blip>
          <a:srcRect r="1111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AA694-8B7E-6C48-9A8F-2D3390CA5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46" b="4046"/>
          <a:stretch/>
        </p:blipFill>
        <p:spPr>
          <a:xfrm>
            <a:off x="1367137" y="236015"/>
            <a:ext cx="3109860" cy="310986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3C4841-B6EB-1B4F-A510-90D9167F9871}"/>
              </a:ext>
            </a:extLst>
          </p:cNvPr>
          <p:cNvSpPr txBox="1"/>
          <p:nvPr/>
        </p:nvSpPr>
        <p:spPr>
          <a:xfrm>
            <a:off x="6496098" y="582152"/>
            <a:ext cx="5426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Cleber Paiva de Souza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E7B32-462E-3141-AF44-26B505323804}"/>
              </a:ext>
            </a:extLst>
          </p:cNvPr>
          <p:cNvSpPr txBox="1"/>
          <p:nvPr/>
        </p:nvSpPr>
        <p:spPr>
          <a:xfrm>
            <a:off x="6496098" y="1311084"/>
            <a:ext cx="1478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DIRECTOR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SSYS Sistemas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460C9-01D2-5642-A4BE-0109460D3644}"/>
              </a:ext>
            </a:extLst>
          </p:cNvPr>
          <p:cNvSpPr txBox="1"/>
          <p:nvPr/>
        </p:nvSpPr>
        <p:spPr>
          <a:xfrm>
            <a:off x="7021027" y="2599810"/>
            <a:ext cx="962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cleberps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F0E2D9"/>
              </a:solidFill>
              <a:effectLst/>
              <a:uLnTx/>
              <a:uFillTx/>
              <a:latin typeface="DM Sans" pitchFamily="2" charset="77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BE429-2356-724B-B8D8-D7400AB592F6}"/>
              </a:ext>
            </a:extLst>
          </p:cNvPr>
          <p:cNvSpPr txBox="1"/>
          <p:nvPr/>
        </p:nvSpPr>
        <p:spPr>
          <a:xfrm>
            <a:off x="8853439" y="2599810"/>
            <a:ext cx="2003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linkedin.com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/in/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cleberps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0E2D9"/>
              </a:solidFill>
              <a:effectLst/>
              <a:uLnTx/>
              <a:uFillTx/>
              <a:latin typeface="DM Sans" pitchFamily="2" charset="77"/>
              <a:ea typeface="+mn-ea"/>
              <a:cs typeface="+mn-cs"/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D50E73F1-DC7D-774B-98F3-DB93CB17A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299" y="2569032"/>
            <a:ext cx="446555" cy="36576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DE483F7-9C59-4E44-B2FF-5CF5D9571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729" y="2569032"/>
            <a:ext cx="365760" cy="36576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D83505-A1BC-B148-8E72-FA721E1B3A2A}"/>
              </a:ext>
            </a:extLst>
          </p:cNvPr>
          <p:cNvCxnSpPr>
            <a:cxnSpLocks/>
          </p:cNvCxnSpPr>
          <p:nvPr/>
        </p:nvCxnSpPr>
        <p:spPr>
          <a:xfrm>
            <a:off x="6611299" y="2075420"/>
            <a:ext cx="5037362" cy="0"/>
          </a:xfrm>
          <a:prstGeom prst="line">
            <a:avLst/>
          </a:prstGeom>
          <a:ln w="28575">
            <a:solidFill>
              <a:srgbClr val="F0E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B45D31-1D73-7848-86F5-09FA1F50EDBA}"/>
              </a:ext>
            </a:extLst>
          </p:cNvPr>
          <p:cNvSpPr txBox="1"/>
          <p:nvPr/>
        </p:nvSpPr>
        <p:spPr>
          <a:xfrm>
            <a:off x="6494123" y="3750867"/>
            <a:ext cx="5426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Lucas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Sanches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0E2D9"/>
              </a:solidFill>
              <a:effectLst/>
              <a:uLnTx/>
              <a:uFillTx/>
              <a:latin typeface="DM Sans" pitchFamily="2" charset="77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32E17F-8185-4142-B30C-5A24453F9166}"/>
              </a:ext>
            </a:extLst>
          </p:cNvPr>
          <p:cNvSpPr txBox="1"/>
          <p:nvPr/>
        </p:nvSpPr>
        <p:spPr>
          <a:xfrm>
            <a:off x="6494123" y="4479799"/>
            <a:ext cx="228177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0E2D9"/>
                </a:solidFill>
                <a:latin typeface="DM Sans"/>
              </a:rPr>
              <a:t>SOFTWARE ENGINEER</a:t>
            </a:r>
            <a:endParaRPr lang="en-US" dirty="0"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SSYS Sistemas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AA109-C8AA-514B-8711-DBCEA722BBC9}"/>
              </a:ext>
            </a:extLst>
          </p:cNvPr>
          <p:cNvSpPr txBox="1"/>
          <p:nvPr/>
        </p:nvSpPr>
        <p:spPr>
          <a:xfrm>
            <a:off x="7055320" y="5768525"/>
            <a:ext cx="250684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/>
              </a:rPr>
              <a:t>linkedin.com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/>
              </a:rPr>
              <a:t>/in/</a:t>
            </a:r>
            <a:r>
              <a:rPr lang="en-US" sz="1400" dirty="0" err="1">
                <a:solidFill>
                  <a:srgbClr val="F0E2D9"/>
                </a:solidFill>
                <a:latin typeface="DM Sans"/>
              </a:rPr>
              <a:t>lucascosanches</a:t>
            </a:r>
            <a:endParaRPr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F0E2D9"/>
              </a:solidFill>
              <a:effectLst/>
              <a:uLnTx/>
              <a:uFillTx/>
              <a:latin typeface="DM Sans" pitchFamily="2" charset="77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667C53C-16CC-B143-AFBE-A8A3C3643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610" y="5737747"/>
            <a:ext cx="365760" cy="3657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F9ADA4-98F8-6D44-BB33-CA7AF7137DF2}"/>
              </a:ext>
            </a:extLst>
          </p:cNvPr>
          <p:cNvCxnSpPr>
            <a:cxnSpLocks/>
          </p:cNvCxnSpPr>
          <p:nvPr/>
        </p:nvCxnSpPr>
        <p:spPr>
          <a:xfrm>
            <a:off x="6609324" y="5244135"/>
            <a:ext cx="5037362" cy="0"/>
          </a:xfrm>
          <a:prstGeom prst="line">
            <a:avLst/>
          </a:prstGeom>
          <a:ln w="28575">
            <a:solidFill>
              <a:srgbClr val="F0E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C25A13D-1A78-5546-8657-E7D54A7F35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367137" y="3588570"/>
            <a:ext cx="3109860" cy="31098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911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1E8B17-063C-1C45-AE07-858FA223BDBA}"/>
              </a:ext>
            </a:extLst>
          </p:cNvPr>
          <p:cNvCxnSpPr>
            <a:cxnSpLocks/>
          </p:cNvCxnSpPr>
          <p:nvPr/>
        </p:nvCxnSpPr>
        <p:spPr>
          <a:xfrm>
            <a:off x="341828" y="4038796"/>
            <a:ext cx="11508344" cy="0"/>
          </a:xfrm>
          <a:prstGeom prst="line">
            <a:avLst/>
          </a:prstGeom>
          <a:ln w="28575">
            <a:solidFill>
              <a:srgbClr val="00B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341828" y="822116"/>
            <a:ext cx="10868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4482548"/>
            <a:ext cx="353365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No workflow approval in the Salt Project. It is a requirement for many business customers.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B8E58-6A06-2846-8447-6C36A1F78AE6}"/>
              </a:ext>
            </a:extLst>
          </p:cNvPr>
          <p:cNvSpPr txBox="1"/>
          <p:nvPr/>
        </p:nvSpPr>
        <p:spPr>
          <a:xfrm>
            <a:off x="4218868" y="4482548"/>
            <a:ext cx="353365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No persistency. Past actions are not reapplied if the system is reinstalled.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1D5B7-D68C-AA40-B0D0-D0B302B1E4A5}"/>
              </a:ext>
            </a:extLst>
          </p:cNvPr>
          <p:cNvSpPr txBox="1"/>
          <p:nvPr/>
        </p:nvSpPr>
        <p:spPr>
          <a:xfrm>
            <a:off x="8194521" y="4482548"/>
            <a:ext cx="353365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Simple actions require human intervention, such as rebooting, restarting services, installing packages, and many more.</a:t>
            </a:r>
          </a:p>
        </p:txBody>
      </p:sp>
      <p:pic>
        <p:nvPicPr>
          <p:cNvPr id="7" name="Graphic 6" descr="Circular flowchart with solid fill">
            <a:extLst>
              <a:ext uri="{FF2B5EF4-FFF2-40B4-BE49-F238E27FC236}">
                <a16:creationId xmlns:a16="http://schemas.microsoft.com/office/drawing/2014/main" id="{56FB2C4D-8327-B849-AFC4-74300252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886" y="1446359"/>
            <a:ext cx="2814313" cy="2814313"/>
          </a:xfrm>
          <a:prstGeom prst="rect">
            <a:avLst/>
          </a:prstGeom>
        </p:spPr>
      </p:pic>
      <p:pic>
        <p:nvPicPr>
          <p:cNvPr id="9" name="Graphic 8" descr="Link with solid fill">
            <a:extLst>
              <a:ext uri="{FF2B5EF4-FFF2-40B4-BE49-F238E27FC236}">
                <a16:creationId xmlns:a16="http://schemas.microsoft.com/office/drawing/2014/main" id="{64F66B39-E081-B446-979E-14690BB23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3572" y="1181723"/>
            <a:ext cx="3078950" cy="3078950"/>
          </a:xfrm>
          <a:prstGeom prst="rect">
            <a:avLst/>
          </a:prstGeom>
        </p:spPr>
      </p:pic>
      <p:pic>
        <p:nvPicPr>
          <p:cNvPr id="12" name="Graphic 11" descr="Programmer female with solid fill">
            <a:extLst>
              <a:ext uri="{FF2B5EF4-FFF2-40B4-BE49-F238E27FC236}">
                <a16:creationId xmlns:a16="http://schemas.microsoft.com/office/drawing/2014/main" id="{084E602A-E9D3-0444-89EE-B457FCCA5A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3524" y="1275870"/>
            <a:ext cx="2625196" cy="262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3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Workflow approval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429000"/>
            <a:ext cx="353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Chain of approval for mapped service request types.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1F55A-BF62-A54D-9BB4-F73D88B8063A}"/>
              </a:ext>
            </a:extLst>
          </p:cNvPr>
          <p:cNvSpPr txBox="1"/>
          <p:nvPr/>
        </p:nvSpPr>
        <p:spPr>
          <a:xfrm>
            <a:off x="243216" y="5320354"/>
            <a:ext cx="35336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Custom workflow for each type of service request.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 pitchFamily="2" charset="77"/>
              </a:rPr>
              <a:t>BUSINESS REQUIREMENT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EBF85-FEDD-4543-BAA0-08E94CA6D1AA}"/>
              </a:ext>
            </a:extLst>
          </p:cNvPr>
          <p:cNvSpPr txBox="1"/>
          <p:nvPr/>
        </p:nvSpPr>
        <p:spPr>
          <a:xfrm>
            <a:off x="243216" y="4275386"/>
            <a:ext cx="353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Async actions with intermediate database to export pillar data.</a:t>
            </a:r>
          </a:p>
        </p:txBody>
      </p:sp>
      <p:pic>
        <p:nvPicPr>
          <p:cNvPr id="3" name="Graphic 2" descr="Circular flowchart with solid fill">
            <a:extLst>
              <a:ext uri="{FF2B5EF4-FFF2-40B4-BE49-F238E27FC236}">
                <a16:creationId xmlns:a16="http://schemas.microsoft.com/office/drawing/2014/main" id="{1471CEB0-9936-1140-A535-B6033982E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7423" y="386080"/>
            <a:ext cx="6085840" cy="60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9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No persistency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429000"/>
            <a:ext cx="425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Salt does not keep historic data for further consumption, so our approach was to make usage of an intermediate database to export pillar data to the environment.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1F55A-BF62-A54D-9BB4-F73D88B8063A}"/>
              </a:ext>
            </a:extLst>
          </p:cNvPr>
          <p:cNvSpPr txBox="1"/>
          <p:nvPr/>
        </p:nvSpPr>
        <p:spPr>
          <a:xfrm>
            <a:off x="243216" y="5039140"/>
            <a:ext cx="425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Situations such as system reinstallation will return machines to the latest known configuration based on pillar data.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 pitchFamily="2" charset="77"/>
              </a:rPr>
              <a:t>COMPLIANCE</a:t>
            </a:r>
          </a:p>
        </p:txBody>
      </p:sp>
      <p:pic>
        <p:nvPicPr>
          <p:cNvPr id="3" name="Graphic 2" descr="Link with solid fill">
            <a:extLst>
              <a:ext uri="{FF2B5EF4-FFF2-40B4-BE49-F238E27FC236}">
                <a16:creationId xmlns:a16="http://schemas.microsoft.com/office/drawing/2014/main" id="{FDE34545-CB41-0B4D-8097-9F20B7E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9690" y="640080"/>
            <a:ext cx="5722499" cy="57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6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Personnel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429000"/>
            <a:ext cx="415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Operators do not need to be in charge of mapped and repetitive tasks in the infrastructure.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1F55A-BF62-A54D-9BB4-F73D88B8063A}"/>
              </a:ext>
            </a:extLst>
          </p:cNvPr>
          <p:cNvSpPr txBox="1"/>
          <p:nvPr/>
        </p:nvSpPr>
        <p:spPr>
          <a:xfrm>
            <a:off x="197859" y="4490137"/>
            <a:ext cx="384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Optimization of operators’ time for more skillful demands of the business.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 pitchFamily="2" charset="77"/>
              </a:rPr>
              <a:t>OPERATIONS</a:t>
            </a:r>
          </a:p>
        </p:txBody>
      </p:sp>
      <p:pic>
        <p:nvPicPr>
          <p:cNvPr id="3" name="Graphic 2" descr="Programmer female with solid fill">
            <a:extLst>
              <a:ext uri="{FF2B5EF4-FFF2-40B4-BE49-F238E27FC236}">
                <a16:creationId xmlns:a16="http://schemas.microsoft.com/office/drawing/2014/main" id="{16F9411A-4E07-F348-ABDF-208FDF1B7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315" y="721830"/>
            <a:ext cx="5640749" cy="5640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7BADBE-2E60-9645-8CF5-F7890413DA57}"/>
              </a:ext>
            </a:extLst>
          </p:cNvPr>
          <p:cNvSpPr txBox="1"/>
          <p:nvPr/>
        </p:nvSpPr>
        <p:spPr>
          <a:xfrm>
            <a:off x="243215" y="5572222"/>
            <a:ext cx="374744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Reduces the problem of contracting more IT professionals to the company for simple tasks.</a:t>
            </a:r>
          </a:p>
        </p:txBody>
      </p:sp>
    </p:spTree>
    <p:extLst>
      <p:ext uri="{BB962C8B-B14F-4D97-AF65-F5344CB8AC3E}">
        <p14:creationId xmlns:p14="http://schemas.microsoft.com/office/powerpoint/2010/main" val="369946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F8A1A8-8765-1B42-87FE-50DE91B56703}"/>
              </a:ext>
            </a:extLst>
          </p:cNvPr>
          <p:cNvSpPr/>
          <p:nvPr/>
        </p:nvSpPr>
        <p:spPr>
          <a:xfrm>
            <a:off x="6218265" y="878305"/>
            <a:ext cx="5678906" cy="5678906"/>
          </a:xfrm>
          <a:prstGeom prst="rect">
            <a:avLst/>
          </a:prstGeom>
          <a:solidFill>
            <a:srgbClr val="552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DE2225-4544-DD4C-9EA3-40EF5A2D5056}"/>
              </a:ext>
            </a:extLst>
          </p:cNvPr>
          <p:cNvSpPr/>
          <p:nvPr/>
        </p:nvSpPr>
        <p:spPr>
          <a:xfrm>
            <a:off x="5945549" y="573505"/>
            <a:ext cx="5678906" cy="5678906"/>
          </a:xfrm>
          <a:prstGeom prst="rect">
            <a:avLst/>
          </a:prstGeom>
          <a:solidFill>
            <a:srgbClr val="00B4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ITSM (Information technology service management)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5" y="3429000"/>
            <a:ext cx="391932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Tools that connect business processes to IT demands.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D70F36-354B-C04D-A804-519F4B1A05EC}"/>
              </a:ext>
            </a:extLst>
          </p:cNvPr>
          <p:cNvGrpSpPr/>
          <p:nvPr/>
        </p:nvGrpSpPr>
        <p:grpSpPr>
          <a:xfrm>
            <a:off x="6164530" y="1286432"/>
            <a:ext cx="5189897" cy="4275095"/>
            <a:chOff x="1622203" y="1343971"/>
            <a:chExt cx="5189897" cy="42750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7A0C82-C5E2-4946-8B21-9CA9EE3C200D}"/>
                </a:ext>
              </a:extLst>
            </p:cNvPr>
            <p:cNvGrpSpPr/>
            <p:nvPr/>
          </p:nvGrpSpPr>
          <p:grpSpPr>
            <a:xfrm>
              <a:off x="1622203" y="1343971"/>
              <a:ext cx="5189897" cy="3165640"/>
              <a:chOff x="1247479" y="2173699"/>
              <a:chExt cx="3573000" cy="217939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6EF3751-D2A6-EC44-B61A-E8DC7E314F84}"/>
                  </a:ext>
                </a:extLst>
              </p:cNvPr>
              <p:cNvGrpSpPr/>
              <p:nvPr/>
            </p:nvGrpSpPr>
            <p:grpSpPr>
              <a:xfrm>
                <a:off x="1247479" y="2173699"/>
                <a:ext cx="3573000" cy="2128610"/>
                <a:chOff x="1562417" y="1736344"/>
                <a:chExt cx="5358638" cy="3192402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E870D9B-A25E-1544-9BA9-588199C9F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62417" y="1736344"/>
                  <a:ext cx="5358638" cy="1372108"/>
                </a:xfrm>
                <a:prstGeom prst="rect">
                  <a:avLst/>
                </a:prstGeom>
              </p:spPr>
            </p:pic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37B8174D-9551-274C-B071-032E5ADB0C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034" y="3106662"/>
                  <a:ext cx="2895219" cy="438670"/>
                </a:xfrm>
                <a:prstGeom prst="rect">
                  <a:avLst/>
                </a:prstGeom>
              </p:spPr>
            </p:pic>
            <p:pic>
              <p:nvPicPr>
                <p:cNvPr id="19" name="Picture 6" descr="Parcerias - Cietec">
                  <a:extLst>
                    <a:ext uri="{FF2B5EF4-FFF2-40B4-BE49-F238E27FC236}">
                      <a16:creationId xmlns:a16="http://schemas.microsoft.com/office/drawing/2014/main" id="{BD8629C7-E9BC-CD4A-9239-4B6C84D1BB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2218" y="2503424"/>
                  <a:ext cx="2083816" cy="20838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8">
                  <a:extLst>
                    <a:ext uri="{FF2B5EF4-FFF2-40B4-BE49-F238E27FC236}">
                      <a16:creationId xmlns:a16="http://schemas.microsoft.com/office/drawing/2014/main" id="{34C6E478-7A69-0742-AE7A-13834E8BA4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prstClr val="black"/>
                    <a:srgbClr val="0B2A67">
                      <a:tint val="45000"/>
                      <a:satMod val="400000"/>
                    </a:srgbClr>
                  </a:duotone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4000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5835" y="3844282"/>
                  <a:ext cx="2287969" cy="5256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CD4E10AD-C436-5445-903D-44FDDF6B0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2000" y="4623946"/>
                  <a:ext cx="1651000" cy="304800"/>
                </a:xfrm>
                <a:prstGeom prst="rect">
                  <a:avLst/>
                </a:prstGeom>
              </p:spPr>
            </p:pic>
          </p:grp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D4A5C737-7127-3442-9001-4DBC28B2C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03300" y="4048293"/>
                <a:ext cx="1371600" cy="304800"/>
              </a:xfrm>
              <a:prstGeom prst="rect">
                <a:avLst/>
              </a:prstGeom>
            </p:spPr>
          </p:pic>
        </p:grpSp>
        <p:pic>
          <p:nvPicPr>
            <p:cNvPr id="13" name="Picture 2" descr="BMC Remedy Vs. LiveAgent: Full Comparison And Review - Change2Crowd">
              <a:extLst>
                <a:ext uri="{FF2B5EF4-FFF2-40B4-BE49-F238E27FC236}">
                  <a16:creationId xmlns:a16="http://schemas.microsoft.com/office/drawing/2014/main" id="{95378FE6-BBF1-C34A-8FCB-E67999119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184" y="4545161"/>
              <a:ext cx="2163934" cy="10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5C7DBD4-44E2-A34E-96D0-9F8A27E58824}"/>
              </a:ext>
            </a:extLst>
          </p:cNvPr>
          <p:cNvSpPr txBox="1"/>
          <p:nvPr/>
        </p:nvSpPr>
        <p:spPr>
          <a:xfrm>
            <a:off x="243215" y="4230706"/>
            <a:ext cx="3919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Each one has its own key points and specific methods for extending and integrating it. Select your preferred tool.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2E301A-87D7-AA44-9755-C895A6996F9A}"/>
              </a:ext>
            </a:extLst>
          </p:cNvPr>
          <p:cNvSpPr txBox="1"/>
          <p:nvPr/>
        </p:nvSpPr>
        <p:spPr>
          <a:xfrm>
            <a:off x="241862" y="5469134"/>
            <a:ext cx="3919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Our work is based on Jira, but we have also experimented with ServiceNow.</a:t>
            </a:r>
          </a:p>
        </p:txBody>
      </p:sp>
    </p:spTree>
    <p:extLst>
      <p:ext uri="{BB962C8B-B14F-4D97-AF65-F5344CB8AC3E}">
        <p14:creationId xmlns:p14="http://schemas.microsoft.com/office/powerpoint/2010/main" val="251055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/>
              </a:rPr>
              <a:t>Technologies used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2113643"/>
            <a:ext cx="5402368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Salt</a:t>
            </a:r>
            <a:endParaRPr lang="en-US" sz="1600" dirty="0">
              <a:solidFill>
                <a:srgbClr val="F0E2D9"/>
              </a:solidFill>
              <a:latin typeface="Dm sans"/>
              <a:cs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https://saltproject.io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github.com/saltstack/pepper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Jira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atlassian.com/software/jira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https://github.com/pycontribs/jira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Python</a:t>
            </a:r>
            <a:endParaRPr lang="en-US" sz="1600" dirty="0">
              <a:solidFill>
                <a:srgbClr val="F0E2D9"/>
              </a:solidFill>
              <a:latin typeface="Dm sans"/>
              <a:cs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python.org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Flask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flask.palletsprojects.com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087CAE-1074-4A45-B7F9-900A0B35ED15}"/>
              </a:ext>
            </a:extLst>
          </p:cNvPr>
          <p:cNvSpPr/>
          <p:nvPr/>
        </p:nvSpPr>
        <p:spPr>
          <a:xfrm>
            <a:off x="6218265" y="878305"/>
            <a:ext cx="5678906" cy="5678906"/>
          </a:xfrm>
          <a:prstGeom prst="rect">
            <a:avLst/>
          </a:prstGeom>
          <a:solidFill>
            <a:srgbClr val="552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0B045-DC12-4B9C-BAE9-35A7A06B1085}"/>
              </a:ext>
            </a:extLst>
          </p:cNvPr>
          <p:cNvSpPr/>
          <p:nvPr/>
        </p:nvSpPr>
        <p:spPr>
          <a:xfrm>
            <a:off x="5945549" y="573505"/>
            <a:ext cx="5678906" cy="5678906"/>
          </a:xfrm>
          <a:prstGeom prst="rect">
            <a:avLst/>
          </a:prstGeom>
          <a:solidFill>
            <a:srgbClr val="00B4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A49A6B03-14AA-40E6-A283-AA8DBB9E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828" y="2370403"/>
            <a:ext cx="2480128" cy="974195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1482F1A6-4486-4B3F-BA68-99A8B12F1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86" y="3720391"/>
            <a:ext cx="3233057" cy="94122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8799E94-EBD6-4825-BB1E-7FCC8A639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685" y="4930759"/>
            <a:ext cx="2588986" cy="1024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6068E-0617-454B-9F59-27A6415C4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878305"/>
            <a:ext cx="3135688" cy="11163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3924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A2A0E9FA62EB45ABE9786BDA248498" ma:contentTypeVersion="7" ma:contentTypeDescription="Create a new document." ma:contentTypeScope="" ma:versionID="381d73e1d3961b94d7b285274a829861">
  <xsd:schema xmlns:xsd="http://www.w3.org/2001/XMLSchema" xmlns:xs="http://www.w3.org/2001/XMLSchema" xmlns:p="http://schemas.microsoft.com/office/2006/metadata/properties" xmlns:ns2="7b6e196c-cd92-4faa-a737-9efba4374e6c" targetNamespace="http://schemas.microsoft.com/office/2006/metadata/properties" ma:root="true" ma:fieldsID="8abcd7c5ff7b7c59b46f23d2394f9dc1" ns2:_="">
    <xsd:import namespace="7b6e196c-cd92-4faa-a737-9efba4374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6e196c-cd92-4faa-a737-9efba4374e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88523C-7464-450C-8599-834217236A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472DF81-09F4-45CF-9C64-CC067877DE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C652FF-3704-47BE-9523-7BBB3A1257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6e196c-cd92-4faa-a737-9efba4374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628</Words>
  <Application>Microsoft Office PowerPoint</Application>
  <PresentationFormat>Widescreen</PresentationFormat>
  <Paragraphs>155</Paragraphs>
  <Slides>18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Shipley</dc:creator>
  <cp:lastModifiedBy>Cleber Paiva de Souza</cp:lastModifiedBy>
  <cp:revision>447</cp:revision>
  <dcterms:created xsi:type="dcterms:W3CDTF">2021-09-10T14:50:15Z</dcterms:created>
  <dcterms:modified xsi:type="dcterms:W3CDTF">2021-11-03T03:15:21Z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0x0101002BA2A0E9FA62EB45ABE9786BDA248498</vt:lpwstr>
  </property>
</Properties>
</file>